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6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74" r:id="rId13"/>
    <p:sldId id="267" r:id="rId14"/>
    <p:sldId id="268" r:id="rId15"/>
    <p:sldId id="269" r:id="rId16"/>
    <p:sldId id="270" r:id="rId17"/>
    <p:sldId id="271" r:id="rId18"/>
    <p:sldId id="277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26T12:37:56.757" idx="8">
    <p:pos x="6586" y="2516"/>
    <p:text>Área de conhecimento CNPq. Para dúvidas/consulta, acesse :  http://www.cnpq.br/documents/10157/186158/TabeladeAreasdoConhecimento.pdf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7T14:35:49.562" idx="1">
    <p:pos x="2505" y="1619"/>
    <p:text>Escreva uma expressão ou frase que melhor sintetize sua área de pesquisa</p:text>
    <p:extLst>
      <p:ext uri="{C676402C-5697-4E1C-873F-D02D1690AC5C}">
        <p15:threadingInfo xmlns:p15="http://schemas.microsoft.com/office/powerpoint/2012/main" timeZoneBias="180"/>
      </p:ext>
    </p:extLst>
  </p:cm>
  <p:cm authorId="2" dt="2020-10-17T14:37:47.369" idx="2">
    <p:pos x="7017" y="1945"/>
    <p:text>Use a esta área para inserir uma imagem que ilustre sua área ou objeto de pesquisa.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7T14:41:02.253" idx="3">
    <p:pos x="2669" y="1161"/>
    <p:text>Escreva, através de frases curtas e objetivas, suas expertises ou habilidades práticas ou teóricas que você domina.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7T14:43:24.689" idx="4">
    <p:pos x="3767" y="237"/>
    <p:text>Use este slide livremente com figuras ou texto para ilustrar o que você já desenvolveu, com base em sua área de atuação e expertises. Você pode inserir resultados de pesquisas científicas, protótipos, resultados de parcerias com setor produtivo ou com órgãos governamentais, notícias, etc.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7T14:47:49.860" idx="5">
    <p:pos x="1683" y="1679"/>
    <p:text>Slide opcional (EXCLUIR SE NÃO FOR UTLIZAR): escreva uma área ou um projeto que você tem em mente para desenvlver ou do qual gostaria de participar. Pode ser algo já existente ou um projeto futuro a ser desenvolvido em parceria com outros colegas.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7T14:50:58.769" idx="6">
    <p:pos x="2386" y="1139"/>
    <p:text>Slide opcional (EXCLUIR SE NÃO FOR UTLIZAR): Aponte aqui suas necessidades de recursos humanos (alguém que conheça bem sobre um assunto/habilidade que você não domina) ou recursos materiais (laboratórios, equipamento específico, etc) de que você precisa para seguir com seu projeto de interesse.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7T15:01:06.740" idx="7">
    <p:pos x="3310" y="274"/>
    <p:text>Este slide não precisa ser apresentado, mas ficará como registro para divulgação à comunidade interna e externa interessada. Insira apenas as informações que julgar conveniente para você, apagando os itens que você não compeltar. Dica: uma foto pode ajudar outros colegas a identificá-lo.</p:text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CE8EF0C-D7A2-4F25-8314-1619F98EB9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F8A8806-A5D3-4223-AAC6-82B29773F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0BD71-FA28-4EF5-A7D8-390E01EEEE29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7A7DE2A-7B78-4019-AA62-0BC82F689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6C68A9-DAFD-4A12-B1F2-CCAE04ADCD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B1A9C-B6BD-4904-B1CE-9DB0E9A6F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078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EBF40-5EA4-4839-96F3-968CD599EE3A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234B5-BEFA-4CC0-A0AF-8DDB70768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25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70E52-1238-4A7F-867E-2F90BFCA0D6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79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70E52-1238-4A7F-867E-2F90BFCA0D6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73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3879B8C-864C-4559-A5D0-F61CFDFB9E26}"/>
              </a:ext>
            </a:extLst>
          </p:cNvPr>
          <p:cNvSpPr/>
          <p:nvPr userDrawn="1"/>
        </p:nvSpPr>
        <p:spPr>
          <a:xfrm>
            <a:off x="9448795" y="4787903"/>
            <a:ext cx="1567545" cy="35015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orbel" panose="020B0503020204020204" pitchFamily="34" charset="0"/>
              </a:rPr>
              <a:t>VERSÃO</a:t>
            </a:r>
            <a:r>
              <a:rPr lang="pt-BR" sz="1600" dirty="0"/>
              <a:t> 2023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1D8C47A-8EDB-A0F3-EAAE-CF9EF5195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DDD88-BE14-48D7-961F-D7EDFB4B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AAF390-9494-4B72-8531-505521D76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84FB91-5837-47ED-B7A3-41549B3AC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AF7757-E679-49CA-A736-7D18568D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5F6587-E10D-41B5-AAFB-7FB53F14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E872F1-9133-417D-82B1-A7200489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75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80F85-772F-470D-A787-CD6BDCA3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950E00-40E9-43E6-ADC5-B1394BB72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B5BF75-D6EC-4C21-B4F0-43294D0A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E57848-5123-4625-A24F-2C0B56C4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FBB55F-C661-415B-92C1-CA0D34A3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486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6773AB-ADB6-4EBF-932D-52DD356E8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9FFB5F-351F-4867-BA1A-DAEA863C3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315DF9-3E28-43C6-B8D9-7CF485D6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2AB214-8672-45DE-989D-359E1A096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E6B58C-1F82-4A0B-AB27-DD513C06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73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3DFAC7-500C-4657-9F09-EFB6EB681B18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39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blackGray">
      <p:bgPr>
        <a:gradFill flip="none" rotWithShape="1">
          <a:gsLst>
            <a:gs pos="0">
              <a:srgbClr val="FFC000"/>
            </a:gs>
            <a:gs pos="23000">
              <a:srgbClr val="FFC000"/>
            </a:gs>
            <a:gs pos="69000">
              <a:srgbClr val="FFC000"/>
            </a:gs>
            <a:gs pos="97000">
              <a:srgbClr val="FFC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7" y="1786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5BC0A584-EDF5-431A-95E2-CD7067492903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1393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7BBA2-AB04-4BCA-8157-705BAE44033C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4490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ção de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D8D342-2B1B-4D24-A8B3-0ACC231DF6A8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340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4" name="Espaço reservado para imagem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813EB0-5314-443D-97C2-85228EEDDEFB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98707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da direit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4" name="Espaço Reservado para Imagem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D22269-AA3C-4A28-AFBB-46A01F1306F9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8921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Caixa de texto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1" name="Caixa de texto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 rtl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FCD5E1-CED2-40B1-AC5F-0B3D52F2DA5D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8534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803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46E7CC-6F74-4D1B-9650-F51472ADAD98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99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5C96C6-FBBD-4B72-813B-2B255243569F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227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97BD1-D939-4091-A41D-E3A126126144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429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06ABD4-BE50-4E9E-A853-C5C696A9DBC4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64014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4E93E-4759-4993-8BA9-163BEF3D2210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4239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computador, mesa&#10;&#10;Descrição gerada automaticamente">
            <a:extLst>
              <a:ext uri="{FF2B5EF4-FFF2-40B4-BE49-F238E27FC236}">
                <a16:creationId xmlns:a16="http://schemas.microsoft.com/office/drawing/2014/main" id="{4D33AEBB-57DC-46CF-9EE4-18E3F71AF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9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3E7F7-BB5A-4A94-A805-284E5B99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DDB750-0BF1-4757-A118-660B4B2F5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6B232C-E4F8-43B4-9801-F53E53E4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2ACEAB-05E6-40E5-BC90-8854BA56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5C4A7A-D905-4AA4-9FF0-9AB48245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36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DB95A-A4C8-4F81-8D7A-AC9EFF6E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AED6C9-B791-4E4D-96BD-70A82D078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EA26CD-7F21-4C4C-8A82-B41811193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0180AD-25C1-4B10-847B-48A93D8D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74C8DC-7B0D-4678-A3FB-353D22C8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8F6B21-0554-4B9F-ABBC-31CE737E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23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E3C9B-0C90-4DF3-8680-3D8B27DE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16F92B-46C7-4DFF-B579-AF4BFDB31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D1AF9B-BAA4-400F-9180-F018D018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DFD9AB9-1B3F-44F0-A795-782BE1834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9E293C2-E90F-4DA7-AFA5-D3A84CBA2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EA85CF9-425B-47E3-93D0-8969DA68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461B527-F5A4-4F11-86CB-363E8560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8E9C43-1534-4938-A190-A3BBB7C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38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74E03-3873-4EE9-AE08-09FF57FA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AC487E-125B-427A-9387-44ADBF68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D67E9D-3B29-4093-A67E-442C5C5A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7838A7-E5D9-48C7-9A03-1DBE3F93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14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C8408B-2122-45D9-A257-730CA19F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74327B-2AB6-45E2-BBC0-450A33DA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57018F-6E67-4942-A3E9-88EF3912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4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5A719-DFDD-4C38-B903-0E753FF3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186D0E-745E-4016-BF7D-B85E14009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EF4D68-B2EF-45A8-B033-FF3787DD9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80962B-12EC-44D1-95E3-5E08C63F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D859D0-A76D-4836-B070-E3E341D1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532864-1135-4491-BE1C-AB311851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90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6C06EAB-DA10-46A1-A48F-07D70298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5D1D94-3202-4903-879B-4AF0A8BB7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97F055-6220-444E-A9A3-FC35903E4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FCA32C-8B8F-4D9C-AD82-D3E8C262C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5FB655-583A-41B5-8D48-35D0809CC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Uma imagem contendo computador, mesa&#10;&#10;Descrição gerada automaticamente">
            <a:extLst>
              <a:ext uri="{FF2B5EF4-FFF2-40B4-BE49-F238E27FC236}">
                <a16:creationId xmlns:a16="http://schemas.microsoft.com/office/drawing/2014/main" id="{C1784AE5-3FE8-4C72-AF84-F2EBC2A1CDD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DF989F1-84B6-43D8-A4D3-3F8A46D6C174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08063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ailto:pedro.silva@ifsuldeminas.edu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08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612C0CA-C3D9-4481-9E2D-75DD05D2A2AF}"/>
              </a:ext>
            </a:extLst>
          </p:cNvPr>
          <p:cNvSpPr/>
          <p:nvPr/>
        </p:nvSpPr>
        <p:spPr>
          <a:xfrm>
            <a:off x="1190171" y="2438400"/>
            <a:ext cx="9695543" cy="20174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EXEMPLO ILUSTRATIVO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92B6E5F-D120-B3DE-32E3-213B9C139D85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136225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0" y="1282268"/>
            <a:ext cx="8683625" cy="2421464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/>
              <a:t>Pedro EDUARDO DA SILVA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7657" y="4395399"/>
            <a:ext cx="5412468" cy="732840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Área de atuação: Comunicação</a:t>
            </a:r>
          </a:p>
          <a:p>
            <a:pPr rtl="0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CA49AE1-D10B-49A9-972B-F2A61539C2EF}"/>
              </a:ext>
            </a:extLst>
          </p:cNvPr>
          <p:cNvGrpSpPr/>
          <p:nvPr/>
        </p:nvGrpSpPr>
        <p:grpSpPr>
          <a:xfrm>
            <a:off x="760242" y="1152037"/>
            <a:ext cx="3432517" cy="4553927"/>
            <a:chOff x="760242" y="1152037"/>
            <a:chExt cx="3432517" cy="4553927"/>
          </a:xfrm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AA33BD22-4B1E-4A62-B033-B49C04970E0E}"/>
                </a:ext>
              </a:extLst>
            </p:cNvPr>
            <p:cNvSpPr/>
            <p:nvPr/>
          </p:nvSpPr>
          <p:spPr>
            <a:xfrm>
              <a:off x="760242" y="1152037"/>
              <a:ext cx="3432517" cy="455392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6" name="Imagem 5" descr="Uma imagem contendo Código QR&#10;&#10;Descrição gerada automaticamente">
              <a:extLst>
                <a:ext uri="{FF2B5EF4-FFF2-40B4-BE49-F238E27FC236}">
                  <a16:creationId xmlns:a16="http://schemas.microsoft.com/office/drawing/2014/main" id="{025F4D27-E2D5-455E-9094-58E83EB43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26" y="1699920"/>
              <a:ext cx="2780548" cy="3458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71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3" y="406400"/>
            <a:ext cx="6545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Minha área de atuação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B94C0B-367A-472E-8084-6EAA4EDC204A}"/>
              </a:ext>
            </a:extLst>
          </p:cNvPr>
          <p:cNvSpPr txBox="1"/>
          <p:nvPr/>
        </p:nvSpPr>
        <p:spPr>
          <a:xfrm>
            <a:off x="0" y="2644170"/>
            <a:ext cx="4484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Semiótica na comunicação de embalagens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1C09C9-30ED-4B63-83C3-67CAE54A076F}"/>
              </a:ext>
            </a:extLst>
          </p:cNvPr>
          <p:cNvSpPr/>
          <p:nvPr/>
        </p:nvSpPr>
        <p:spPr>
          <a:xfrm>
            <a:off x="4702630" y="1378856"/>
            <a:ext cx="7213599" cy="525417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8C448C-926C-40F7-9681-C34802BF3F21}"/>
              </a:ext>
            </a:extLst>
          </p:cNvPr>
          <p:cNvSpPr txBox="1"/>
          <p:nvPr/>
        </p:nvSpPr>
        <p:spPr>
          <a:xfrm>
            <a:off x="5479143" y="3088046"/>
            <a:ext cx="5660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[imagem ilustrativa]</a:t>
            </a:r>
          </a:p>
        </p:txBody>
      </p:sp>
      <p:pic>
        <p:nvPicPr>
          <p:cNvPr id="10" name="Imagem 9" descr="Uma imagem contendo comida, mesa, velho, pilha&#10;&#10;Descrição gerada automaticamente">
            <a:extLst>
              <a:ext uri="{FF2B5EF4-FFF2-40B4-BE49-F238E27FC236}">
                <a16:creationId xmlns:a16="http://schemas.microsoft.com/office/drawing/2014/main" id="{BFFC062A-02E7-47C9-B0A2-710886435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371072"/>
            <a:ext cx="7213598" cy="5269740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B4A46BF-F016-48B1-0FA7-A7B019A00546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987788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97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 que eu sei fazer: minhas principais expertises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B94C0B-367A-472E-8084-6EAA4EDC204A}"/>
              </a:ext>
            </a:extLst>
          </p:cNvPr>
          <p:cNvSpPr txBox="1"/>
          <p:nvPr/>
        </p:nvSpPr>
        <p:spPr>
          <a:xfrm>
            <a:off x="696686" y="1991027"/>
            <a:ext cx="1020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Análises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pt-BR" sz="3200" dirty="0">
                <a:solidFill>
                  <a:prstClr val="black"/>
                </a:solidFill>
                <a:latin typeface="Corbel" panose="020B0503020204020204" pitchFamily="34" charset="0"/>
              </a:rPr>
              <a:t>d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 efeito de sentido em propagandas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C3488F-C93C-4517-AC22-651373D78CE9}"/>
              </a:ext>
            </a:extLst>
          </p:cNvPr>
          <p:cNvSpPr txBox="1"/>
          <p:nvPr/>
        </p:nvSpPr>
        <p:spPr>
          <a:xfrm>
            <a:off x="696686" y="3047540"/>
            <a:ext cx="1020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Análise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semiótica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de embalagens de produtos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071F4E1-F766-4723-8AD2-025ED3896C20}"/>
              </a:ext>
            </a:extLst>
          </p:cNvPr>
          <p:cNvSpPr txBox="1"/>
          <p:nvPr/>
        </p:nvSpPr>
        <p:spPr>
          <a:xfrm>
            <a:off x="696686" y="4104053"/>
            <a:ext cx="1047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Melhorias / Otimização de campanhas com base na semiótica de Peirce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31E91D6-3C12-48AC-9459-CAB328E7CF19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303525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97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Exemplo(s) do que já fiz: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7639E698-3FBA-4586-B418-224A6A52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4" y="1264346"/>
            <a:ext cx="2410400" cy="3621258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081F090C-86FC-4930-A471-551DADDA19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0436" y="2192812"/>
            <a:ext cx="1717479" cy="2580250"/>
          </a:xfrm>
          <a:prstGeom prst="rect">
            <a:avLst/>
          </a:prstGeom>
        </p:spPr>
      </p:pic>
      <p:pic>
        <p:nvPicPr>
          <p:cNvPr id="7" name="Imagem 6" descr="Uma imagem contendo mesa, comida, balcão, garrafa&#10;&#10;Descrição gerada automaticamente">
            <a:extLst>
              <a:ext uri="{FF2B5EF4-FFF2-40B4-BE49-F238E27FC236}">
                <a16:creationId xmlns:a16="http://schemas.microsoft.com/office/drawing/2014/main" id="{144234F7-E5B4-4F28-9C34-C75A67C095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88" y="1618135"/>
            <a:ext cx="3676358" cy="244707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9B0DA19-6639-4C8E-B799-8BDE07E751B9}"/>
              </a:ext>
            </a:extLst>
          </p:cNvPr>
          <p:cNvSpPr/>
          <p:nvPr/>
        </p:nvSpPr>
        <p:spPr>
          <a:xfrm>
            <a:off x="7455227" y="5528516"/>
            <a:ext cx="44698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https://www.scielo.br/pdf/rn/v31n4/1415-5273-rn-31-4-0373.pdf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6AE081-849B-417F-94DE-F9F7682CE98E}"/>
              </a:ext>
            </a:extLst>
          </p:cNvPr>
          <p:cNvSpPr txBox="1"/>
          <p:nvPr/>
        </p:nvSpPr>
        <p:spPr>
          <a:xfrm>
            <a:off x="8474283" y="1871005"/>
            <a:ext cx="1837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Análise ABCD: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583906-84B1-4DCE-AFD0-4C646C70059B}"/>
              </a:ext>
            </a:extLst>
          </p:cNvPr>
          <p:cNvSpPr txBox="1"/>
          <p:nvPr/>
        </p:nvSpPr>
        <p:spPr>
          <a:xfrm>
            <a:off x="4365499" y="4143672"/>
            <a:ext cx="183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prstClr val="black"/>
                </a:solidFill>
                <a:latin typeface="Corbel" panose="020B0503020204020204" pitchFamily="34" charset="0"/>
              </a:rPr>
              <a:t>Embalagem comercial: empresa XYZ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54E038-0B64-4EEF-B342-DC70C93DB483}"/>
              </a:ext>
            </a:extLst>
          </p:cNvPr>
          <p:cNvSpPr txBox="1"/>
          <p:nvPr/>
        </p:nvSpPr>
        <p:spPr>
          <a:xfrm>
            <a:off x="1065417" y="4685865"/>
            <a:ext cx="183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Novo projeto do shampoo “Sonata”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BB2E2EF-81CB-45B7-A9D3-DDBB7950D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719" y="2257047"/>
            <a:ext cx="4626625" cy="3229265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BFF8DF9-E90C-4CD9-F7E6-88FA9B2F8915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61661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205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Estou interessado em participar de um projeto que...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792C33-B5E2-471B-A563-45EFDCCB79CA}"/>
              </a:ext>
            </a:extLst>
          </p:cNvPr>
          <p:cNvSpPr txBox="1"/>
          <p:nvPr/>
        </p:nvSpPr>
        <p:spPr>
          <a:xfrm>
            <a:off x="831779" y="2736502"/>
            <a:ext cx="10859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i="1" dirty="0">
                <a:solidFill>
                  <a:prstClr val="black"/>
                </a:solidFill>
                <a:latin typeface="Corbel" panose="020B0503020204020204" pitchFamily="34" charset="0"/>
              </a:rPr>
              <a:t>Objetive </a:t>
            </a:r>
            <a:r>
              <a:rPr lang="pt-BR" sz="2800" i="1" dirty="0">
                <a:solidFill>
                  <a:prstClr val="black"/>
                </a:solidFill>
                <a:highlight>
                  <a:srgbClr val="FFFF00"/>
                </a:highlight>
                <a:latin typeface="Corbel" panose="020B0503020204020204" pitchFamily="34" charset="0"/>
              </a:rPr>
              <a:t>pesquisar e a</a:t>
            </a:r>
            <a:r>
              <a:rPr kumimoji="0" lang="pt-BR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uxiliar</a:t>
            </a: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produtores de queijo da região da Canastra a melhorarem suas embalagens</a:t>
            </a: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a fim de posicionar seus produtos de forma mais adequada no mercado.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D010FBC-D221-3FED-243A-E43DE072FE0E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341450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205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Do que preciso para seguir adiante: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792C33-B5E2-471B-A563-45EFDCCB79CA}"/>
              </a:ext>
            </a:extLst>
          </p:cNvPr>
          <p:cNvSpPr txBox="1"/>
          <p:nvPr/>
        </p:nvSpPr>
        <p:spPr>
          <a:xfrm>
            <a:off x="1109785" y="2012015"/>
            <a:ext cx="1010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BR" sz="3200" dirty="0">
                <a:solidFill>
                  <a:prstClr val="black"/>
                </a:solidFill>
                <a:latin typeface="Corbel" panose="020B0503020204020204" pitchFamily="34" charset="0"/>
              </a:rPr>
              <a:t>Profissional/docente da área de design / criação;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FDFF37-5A19-439F-8E5A-F8B9CB2C7F49}"/>
              </a:ext>
            </a:extLst>
          </p:cNvPr>
          <p:cNvSpPr txBox="1"/>
          <p:nvPr/>
        </p:nvSpPr>
        <p:spPr>
          <a:xfrm>
            <a:off x="1109784" y="2988938"/>
            <a:ext cx="9483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Docente da área de administração/planejamento mercadológico;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D3E5D7-4168-4B72-BA40-100F3A15AC73}"/>
              </a:ext>
            </a:extLst>
          </p:cNvPr>
          <p:cNvSpPr txBox="1"/>
          <p:nvPr/>
        </p:nvSpPr>
        <p:spPr>
          <a:xfrm>
            <a:off x="1109784" y="4359759"/>
            <a:ext cx="10101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BR" sz="3200" dirty="0">
                <a:solidFill>
                  <a:prstClr val="black"/>
                </a:solidFill>
                <a:latin typeface="Corbel" panose="020B0503020204020204" pitchFamily="34" charset="0"/>
              </a:rPr>
              <a:t>Laboratório de análises sensoriais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C47FE0A-D583-8B04-F170-70673FFFC9EA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333142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205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Como me encontrar: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792C33-B5E2-471B-A563-45EFDCCB79CA}"/>
              </a:ext>
            </a:extLst>
          </p:cNvPr>
          <p:cNvSpPr txBox="1"/>
          <p:nvPr/>
        </p:nvSpPr>
        <p:spPr>
          <a:xfrm>
            <a:off x="537029" y="1500760"/>
            <a:ext cx="539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Corbel" panose="020B0503020204020204" pitchFamily="34" charset="0"/>
              </a:rPr>
              <a:t>Pedro Eduardo da Silva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FDFF37-5A19-439F-8E5A-F8B9CB2C7F49}"/>
              </a:ext>
            </a:extLst>
          </p:cNvPr>
          <p:cNvSpPr txBox="1"/>
          <p:nvPr/>
        </p:nvSpPr>
        <p:spPr>
          <a:xfrm>
            <a:off x="711201" y="2368017"/>
            <a:ext cx="9114969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E-mail: </a:t>
            </a:r>
            <a:r>
              <a:rPr lang="pt-BR" sz="2000" dirty="0">
                <a:latin typeface="Corbel" panose="020B0503020204020204" pitchFamily="34" charset="0"/>
                <a:hlinkClick r:id="rId2"/>
              </a:rPr>
              <a:t>pedro.silva@ifsuldeminas.edu.br</a:t>
            </a:r>
            <a:r>
              <a:rPr lang="pt-BR" sz="2000" dirty="0">
                <a:latin typeface="Corbel" panose="020B0503020204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Telefone: (35) 99999-5555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Site: semioticadealimentos.com.br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Currículo lattes: </a:t>
            </a:r>
            <a:r>
              <a:rPr lang="pt-BR" dirty="0"/>
              <a:t>http://lattes.cnpq.br/2561523203750555</a:t>
            </a:r>
            <a:r>
              <a:rPr lang="pt-BR" sz="20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FADDD67-FE5F-47FB-8BB4-7B7AB356741F}"/>
              </a:ext>
            </a:extLst>
          </p:cNvPr>
          <p:cNvSpPr/>
          <p:nvPr/>
        </p:nvSpPr>
        <p:spPr>
          <a:xfrm>
            <a:off x="8490857" y="1896497"/>
            <a:ext cx="3251200" cy="37478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01ABFF-A5A3-4535-86B2-7E9079737F7B}"/>
              </a:ext>
            </a:extLst>
          </p:cNvPr>
          <p:cNvSpPr txBox="1"/>
          <p:nvPr/>
        </p:nvSpPr>
        <p:spPr>
          <a:xfrm>
            <a:off x="8588828" y="2903068"/>
            <a:ext cx="305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Corbel" panose="020B0503020204020204" pitchFamily="34" charset="0"/>
              </a:rPr>
              <a:t>[foto do pesquisador]</a:t>
            </a:r>
          </a:p>
        </p:txBody>
      </p:sp>
      <p:pic>
        <p:nvPicPr>
          <p:cNvPr id="9" name="Imagem 8" descr="Uma imagem contendo ao ar livre, pessoa, homem, grama&#10;&#10;Descrição gerada automaticamente">
            <a:extLst>
              <a:ext uri="{FF2B5EF4-FFF2-40B4-BE49-F238E27FC236}">
                <a16:creationId xmlns:a16="http://schemas.microsoft.com/office/drawing/2014/main" id="{5299A064-0C16-4A30-83F5-76B7A4EA12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r="29101" b="16440"/>
          <a:stretch/>
        </p:blipFill>
        <p:spPr>
          <a:xfrm>
            <a:off x="8490856" y="1787187"/>
            <a:ext cx="3251200" cy="3857111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2224B7A-5447-1E32-A84C-D938F0873206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212750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580570" y="551543"/>
            <a:ext cx="1014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orbel" panose="020B0503020204020204" pitchFamily="34" charset="0"/>
              </a:rPr>
              <a:t>ORIENTAÇÕES PARA PREENCHIMENTO DO MODELO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72F563-A33D-4D37-A81F-2F38F419CA03}"/>
              </a:ext>
            </a:extLst>
          </p:cNvPr>
          <p:cNvSpPr txBox="1"/>
          <p:nvPr/>
        </p:nvSpPr>
        <p:spPr>
          <a:xfrm>
            <a:off x="728662" y="954112"/>
            <a:ext cx="1110138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As instruções abaixo e o exemplo nos slides finais  o(a) ajudarão a preencher o documento de forma mais fácil e rápida.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pt-BR" sz="2000" dirty="0">
                <a:highlight>
                  <a:srgbClr val="FFFF00"/>
                </a:highlight>
                <a:latin typeface="Corbel" panose="020B0503020204020204" pitchFamily="34" charset="0"/>
              </a:rPr>
              <a:t>Leia as instruções nos </a:t>
            </a:r>
            <a:r>
              <a:rPr lang="pt-BR" sz="2000" u="sng" dirty="0">
                <a:highlight>
                  <a:srgbClr val="FFFF00"/>
                </a:highlight>
                <a:latin typeface="Corbel" panose="020B0503020204020204" pitchFamily="34" charset="0"/>
              </a:rPr>
              <a:t>comentários</a:t>
            </a:r>
            <a:r>
              <a:rPr lang="pt-BR" sz="2000" dirty="0">
                <a:highlight>
                  <a:srgbClr val="FFFF00"/>
                </a:highlight>
                <a:latin typeface="Corbel" panose="020B0503020204020204" pitchFamily="34" charset="0"/>
              </a:rPr>
              <a:t> </a:t>
            </a:r>
            <a:r>
              <a:rPr lang="pt-BR" sz="2000" dirty="0">
                <a:latin typeface="Corbel" panose="020B0503020204020204" pitchFamily="34" charset="0"/>
              </a:rPr>
              <a:t>em cada slide (caso não estejam visíveis, vá no menu superior “Revisão” &gt; “Mostrar comentários” (Power Point).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pt-BR" sz="2000" dirty="0">
                <a:latin typeface="Corbel" panose="020B0503020204020204" pitchFamily="34" charset="0"/>
              </a:rPr>
              <a:t>Este documento poderá ficar disponível para consulta posterior por interessados. Por isso, para mantermos o padrão e a objetividade, por favor, </a:t>
            </a:r>
            <a:r>
              <a:rPr lang="pt-BR" sz="2000" u="sng" dirty="0">
                <a:highlight>
                  <a:srgbClr val="FFFF00"/>
                </a:highlight>
                <a:latin typeface="Corbel" panose="020B0503020204020204" pitchFamily="34" charset="0"/>
              </a:rPr>
              <a:t>não adicione novos slides</a:t>
            </a:r>
            <a:r>
              <a:rPr lang="pt-BR" sz="2000" dirty="0">
                <a:latin typeface="Corbel" panose="020B0503020204020204" pitchFamily="34" charset="0"/>
              </a:rPr>
              <a:t>. Sabemos que será uma tarefa difícil, mas você deve adicionar as informações necessárias dentro de cada slide já disponibilizado.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>
                <a:latin typeface="Corbel" panose="020B0503020204020204" pitchFamily="34" charset="0"/>
              </a:rPr>
              <a:t>Quando terminar, não se esqueça de apagar os slides iniciais, incluindo este, e os slides de exemplo. </a:t>
            </a:r>
            <a:r>
              <a:rPr lang="pt-BR" sz="2000" dirty="0">
                <a:highlight>
                  <a:srgbClr val="FFFF00"/>
                </a:highlight>
                <a:latin typeface="Corbel" panose="020B0503020204020204" pitchFamily="34" charset="0"/>
              </a:rPr>
              <a:t>Salve em PDF e submeta pelo endereço: https://forms.gle/AUuC4wENESbHf7UR7</a:t>
            </a:r>
            <a:endParaRPr lang="pt-BR" sz="2400" dirty="0">
              <a:latin typeface="Corbel" panose="020B0503020204020204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C9BF78D-3B0B-4F1B-A6EE-CB89ACDF7EB6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348150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0" y="1282268"/>
            <a:ext cx="8683625" cy="2421464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/>
              <a:t>[NOME DO PESQUISADOR]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9009" y="4338428"/>
            <a:ext cx="7016765" cy="732840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Área de PESQUISA APRESENTADA : XXXXXXXX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CA49AE1-D10B-49A9-972B-F2A61539C2EF}"/>
              </a:ext>
            </a:extLst>
          </p:cNvPr>
          <p:cNvGrpSpPr/>
          <p:nvPr/>
        </p:nvGrpSpPr>
        <p:grpSpPr>
          <a:xfrm>
            <a:off x="760242" y="1152037"/>
            <a:ext cx="3432517" cy="4553927"/>
            <a:chOff x="760242" y="1152037"/>
            <a:chExt cx="3432517" cy="4553927"/>
          </a:xfrm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AA33BD22-4B1E-4A62-B033-B49C04970E0E}"/>
                </a:ext>
              </a:extLst>
            </p:cNvPr>
            <p:cNvSpPr/>
            <p:nvPr/>
          </p:nvSpPr>
          <p:spPr>
            <a:xfrm>
              <a:off x="760242" y="1152037"/>
              <a:ext cx="3432517" cy="455392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6" name="Imagem 5" descr="Uma imagem contendo Código QR&#10;&#10;Descrição gerada automaticamente">
              <a:extLst>
                <a:ext uri="{FF2B5EF4-FFF2-40B4-BE49-F238E27FC236}">
                  <a16:creationId xmlns:a16="http://schemas.microsoft.com/office/drawing/2014/main" id="{025F4D27-E2D5-455E-9094-58E83EB43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26" y="1699920"/>
              <a:ext cx="2780548" cy="3458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3" y="406400"/>
            <a:ext cx="6268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Minha área de atuação: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B94C0B-367A-472E-8084-6EAA4EDC204A}"/>
              </a:ext>
            </a:extLst>
          </p:cNvPr>
          <p:cNvSpPr txBox="1"/>
          <p:nvPr/>
        </p:nvSpPr>
        <p:spPr>
          <a:xfrm>
            <a:off x="435429" y="2644170"/>
            <a:ext cx="373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dirty="0">
                <a:latin typeface="Corbel" panose="020B0503020204020204" pitchFamily="34" charset="0"/>
              </a:rPr>
              <a:t>[Expressão ou frase]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1C09C9-30ED-4B63-83C3-67CAE54A076F}"/>
              </a:ext>
            </a:extLst>
          </p:cNvPr>
          <p:cNvSpPr/>
          <p:nvPr/>
        </p:nvSpPr>
        <p:spPr>
          <a:xfrm>
            <a:off x="4702630" y="1378856"/>
            <a:ext cx="7213599" cy="525417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8C448C-926C-40F7-9681-C34802BF3F21}"/>
              </a:ext>
            </a:extLst>
          </p:cNvPr>
          <p:cNvSpPr txBox="1"/>
          <p:nvPr/>
        </p:nvSpPr>
        <p:spPr>
          <a:xfrm>
            <a:off x="5479143" y="3088046"/>
            <a:ext cx="5660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Corbel" panose="020B0503020204020204" pitchFamily="34" charset="0"/>
              </a:rPr>
              <a:t>[imagem ilustrativa]</a:t>
            </a:r>
          </a:p>
        </p:txBody>
      </p:sp>
    </p:spTree>
    <p:extLst>
      <p:ext uri="{BB962C8B-B14F-4D97-AF65-F5344CB8AC3E}">
        <p14:creationId xmlns:p14="http://schemas.microsoft.com/office/powerpoint/2010/main" val="340374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97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O que eu sei fazer: minhas principais expertises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B94C0B-367A-472E-8084-6EAA4EDC204A}"/>
              </a:ext>
            </a:extLst>
          </p:cNvPr>
          <p:cNvSpPr txBox="1"/>
          <p:nvPr/>
        </p:nvSpPr>
        <p:spPr>
          <a:xfrm>
            <a:off x="696686" y="1991027"/>
            <a:ext cx="539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orbel" panose="020B0503020204020204" pitchFamily="34" charset="0"/>
              </a:rPr>
              <a:t>[Expertise 1]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C3488F-C93C-4517-AC22-651373D78CE9}"/>
              </a:ext>
            </a:extLst>
          </p:cNvPr>
          <p:cNvSpPr txBox="1"/>
          <p:nvPr/>
        </p:nvSpPr>
        <p:spPr>
          <a:xfrm>
            <a:off x="696686" y="3047540"/>
            <a:ext cx="539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orbel" panose="020B0503020204020204" pitchFamily="34" charset="0"/>
              </a:rPr>
              <a:t>[Expertise 2]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071F4E1-F766-4723-8AD2-025ED3896C20}"/>
              </a:ext>
            </a:extLst>
          </p:cNvPr>
          <p:cNvSpPr txBox="1"/>
          <p:nvPr/>
        </p:nvSpPr>
        <p:spPr>
          <a:xfrm>
            <a:off x="696686" y="4104053"/>
            <a:ext cx="539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orbel" panose="020B0503020204020204" pitchFamily="34" charset="0"/>
              </a:rPr>
              <a:t>[Expertise 3]</a:t>
            </a:r>
          </a:p>
        </p:txBody>
      </p:sp>
    </p:spTree>
    <p:extLst>
      <p:ext uri="{BB962C8B-B14F-4D97-AF65-F5344CB8AC3E}">
        <p14:creationId xmlns:p14="http://schemas.microsoft.com/office/powerpoint/2010/main" val="319521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97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Exemplo(s) do que já fiz:</a:t>
            </a:r>
          </a:p>
        </p:txBody>
      </p:sp>
    </p:spTree>
    <p:extLst>
      <p:ext uri="{BB962C8B-B14F-4D97-AF65-F5344CB8AC3E}">
        <p14:creationId xmlns:p14="http://schemas.microsoft.com/office/powerpoint/2010/main" val="118551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205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Estou interessado em participar de um projeto que faça...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792C33-B5E2-471B-A563-45EFDCCB79CA}"/>
              </a:ext>
            </a:extLst>
          </p:cNvPr>
          <p:cNvSpPr txBox="1"/>
          <p:nvPr/>
        </p:nvSpPr>
        <p:spPr>
          <a:xfrm>
            <a:off x="972457" y="2795786"/>
            <a:ext cx="539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orbel" panose="020B0503020204020204" pitchFamily="34" charset="0"/>
              </a:rPr>
              <a:t>[</a:t>
            </a:r>
            <a:r>
              <a:rPr lang="pt-BR" sz="2800" dirty="0" err="1">
                <a:latin typeface="Corbel" panose="020B0503020204020204" pitchFamily="34" charset="0"/>
              </a:rPr>
              <a:t>texo</a:t>
            </a:r>
            <a:r>
              <a:rPr lang="pt-BR" sz="2800" dirty="0">
                <a:latin typeface="Corbel" panose="020B0503020204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7248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205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Do que preciso para seguir adiante: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792C33-B5E2-471B-A563-45EFDCCB79CA}"/>
              </a:ext>
            </a:extLst>
          </p:cNvPr>
          <p:cNvSpPr txBox="1"/>
          <p:nvPr/>
        </p:nvSpPr>
        <p:spPr>
          <a:xfrm>
            <a:off x="1320801" y="2012015"/>
            <a:ext cx="539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BR" sz="3200" dirty="0">
                <a:latin typeface="Corbel" panose="020B0503020204020204" pitchFamily="34" charset="0"/>
              </a:rPr>
              <a:t>[</a:t>
            </a:r>
            <a:r>
              <a:rPr lang="pt-BR" sz="3200" dirty="0" err="1">
                <a:latin typeface="Corbel" panose="020B0503020204020204" pitchFamily="34" charset="0"/>
              </a:rPr>
              <a:t>texo</a:t>
            </a:r>
            <a:r>
              <a:rPr lang="pt-BR" sz="32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FDFF37-5A19-439F-8E5A-F8B9CB2C7F49}"/>
              </a:ext>
            </a:extLst>
          </p:cNvPr>
          <p:cNvSpPr txBox="1"/>
          <p:nvPr/>
        </p:nvSpPr>
        <p:spPr>
          <a:xfrm>
            <a:off x="1320801" y="3129616"/>
            <a:ext cx="539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BR" sz="3200" dirty="0">
                <a:latin typeface="Corbel" panose="020B0503020204020204" pitchFamily="34" charset="0"/>
              </a:rPr>
              <a:t>[</a:t>
            </a:r>
            <a:r>
              <a:rPr lang="pt-BR" sz="3200" dirty="0" err="1">
                <a:latin typeface="Corbel" panose="020B0503020204020204" pitchFamily="34" charset="0"/>
              </a:rPr>
              <a:t>texo</a:t>
            </a:r>
            <a:r>
              <a:rPr lang="pt-BR" sz="32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D3E5D7-4168-4B72-BA40-100F3A15AC73}"/>
              </a:ext>
            </a:extLst>
          </p:cNvPr>
          <p:cNvSpPr txBox="1"/>
          <p:nvPr/>
        </p:nvSpPr>
        <p:spPr>
          <a:xfrm>
            <a:off x="1320801" y="4247217"/>
            <a:ext cx="539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BR" sz="3200" dirty="0">
                <a:latin typeface="Corbel" panose="020B0503020204020204" pitchFamily="34" charset="0"/>
              </a:rPr>
              <a:t>[</a:t>
            </a:r>
            <a:r>
              <a:rPr lang="pt-BR" sz="3200" dirty="0" err="1">
                <a:latin typeface="Corbel" panose="020B0503020204020204" pitchFamily="34" charset="0"/>
              </a:rPr>
              <a:t>texo</a:t>
            </a:r>
            <a:r>
              <a:rPr lang="pt-BR" sz="3200" dirty="0">
                <a:latin typeface="Corbel" panose="020B0503020204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5336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205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Como me encontrar: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792C33-B5E2-471B-A563-45EFDCCB79CA}"/>
              </a:ext>
            </a:extLst>
          </p:cNvPr>
          <p:cNvSpPr txBox="1"/>
          <p:nvPr/>
        </p:nvSpPr>
        <p:spPr>
          <a:xfrm>
            <a:off x="537029" y="1500760"/>
            <a:ext cx="539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Corbel" panose="020B0503020204020204" pitchFamily="34" charset="0"/>
              </a:rPr>
              <a:t>[Nome completo]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FDFF37-5A19-439F-8E5A-F8B9CB2C7F49}"/>
              </a:ext>
            </a:extLst>
          </p:cNvPr>
          <p:cNvSpPr txBox="1"/>
          <p:nvPr/>
        </p:nvSpPr>
        <p:spPr>
          <a:xfrm>
            <a:off x="711201" y="2368017"/>
            <a:ext cx="9114969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E-mail: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Telefone: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Site: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LinkedIn: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Facebook: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Instagram: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Currículo lattes: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FADDD67-FE5F-47FB-8BB4-7B7AB356741F}"/>
              </a:ext>
            </a:extLst>
          </p:cNvPr>
          <p:cNvSpPr/>
          <p:nvPr/>
        </p:nvSpPr>
        <p:spPr>
          <a:xfrm>
            <a:off x="8490857" y="1896497"/>
            <a:ext cx="3251200" cy="37478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01ABFF-A5A3-4535-86B2-7E9079737F7B}"/>
              </a:ext>
            </a:extLst>
          </p:cNvPr>
          <p:cNvSpPr txBox="1"/>
          <p:nvPr/>
        </p:nvSpPr>
        <p:spPr>
          <a:xfrm>
            <a:off x="8588828" y="2903068"/>
            <a:ext cx="305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Corbel" panose="020B0503020204020204" pitchFamily="34" charset="0"/>
              </a:rPr>
              <a:t>[foto do pesquisador]</a:t>
            </a:r>
          </a:p>
        </p:txBody>
      </p:sp>
    </p:spTree>
    <p:extLst>
      <p:ext uri="{BB962C8B-B14F-4D97-AF65-F5344CB8AC3E}">
        <p14:creationId xmlns:p14="http://schemas.microsoft.com/office/powerpoint/2010/main" val="116877728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273_TF22736411" id="{EB394A1D-438A-42F4-B3ED-182E09074BF3}" vid="{3F18D903-186F-4D43-964E-291F37DA6B80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Widescreen</PresentationFormat>
  <Paragraphs>70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Courier New</vt:lpstr>
      <vt:lpstr>Calibri</vt:lpstr>
      <vt:lpstr>Corbel</vt:lpstr>
      <vt:lpstr>Calibri Light</vt:lpstr>
      <vt:lpstr>Arial</vt:lpstr>
      <vt:lpstr>Tema do Office</vt:lpstr>
      <vt:lpstr>Celeste</vt:lpstr>
      <vt:lpstr>Apresentação do PowerPoint</vt:lpstr>
      <vt:lpstr>Apresentação do PowerPoint</vt:lpstr>
      <vt:lpstr>[NOME DO PESQUISADOR]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Pedro EDUARDO DA SILVA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2020-10-17T19:06:50Z</dcterms:created>
  <dcterms:modified xsi:type="dcterms:W3CDTF">2023-04-11T19:43:43Z</dcterms:modified>
</cp:coreProperties>
</file>